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79" r:id="rId6"/>
    <p:sldId id="257" r:id="rId7"/>
    <p:sldId id="261" r:id="rId8"/>
    <p:sldId id="262" r:id="rId9"/>
    <p:sldId id="267" r:id="rId10"/>
    <p:sldId id="268" r:id="rId11"/>
    <p:sldId id="263" r:id="rId12"/>
    <p:sldId id="264" r:id="rId13"/>
    <p:sldId id="269" r:id="rId14"/>
    <p:sldId id="265" r:id="rId15"/>
    <p:sldId id="266" r:id="rId16"/>
    <p:sldId id="270" r:id="rId17"/>
    <p:sldId id="280" r:id="rId18"/>
    <p:sldId id="273" r:id="rId19"/>
    <p:sldId id="277" r:id="rId20"/>
    <p:sldId id="276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8080C-266B-C7BA-1145-5094871EE7AC}" name="Stainbrook, Karen M (DEC)" initials="SKM(" userId="S::karen.stainbrook@dec.ny.gov::66174d39-c3fb-48f8-9d05-68af4ac4a56e" providerId="AD"/>
  <p188:author id="{6CC49043-BEB9-A693-4046-8F4519792D6C}" name="Wright, Melanie A (DEC)" initials="WMA(" userId="S::melanie.stein@dec.ny.gov::e2931dba-3399-4154-b31d-b4181c32e2fe" providerId="AD"/>
  <p188:author id="{BB97287B-D098-0053-E921-79121B3F91C9}" name="Barrett-O'Neill, Julie M (DEC)" initials="B(" userId="S::julie.barrett-oneill@dec.ny.gov::1bac6196-3943-4d4e-9297-e4adde988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569"/>
    <a:srgbClr val="2C5234"/>
    <a:srgbClr val="002D73"/>
    <a:srgbClr val="1F3261"/>
    <a:srgbClr val="007681"/>
    <a:srgbClr val="458993"/>
    <a:srgbClr val="6A86B8"/>
    <a:srgbClr val="F7A800"/>
    <a:srgbClr val="FFD100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2648-FACE-4A4C-8DA0-23A5C630557A}" v="3208" dt="2022-09-19T18:54:40.789"/>
    <p1510:client id="{48C53360-768B-4B3A-B796-E079DC3D54F1}" v="538" dt="2022-09-19T12:57:14.988"/>
    <p1510:client id="{52A535AF-C8DA-12E5-CBAE-D9479B75346D}" v="105" dt="2022-09-19T18:44:24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1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2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8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7387"/>
            <a:ext cx="8401050" cy="109911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28337"/>
            <a:ext cx="8401050" cy="9110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67113-1E1C-4F3F-ACE1-2FA4B45CE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62" y="364331"/>
            <a:ext cx="3118103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1847"/>
            <a:ext cx="5334000" cy="2702503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91840"/>
            <a:ext cx="4511040" cy="89154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115493"/>
            <a:ext cx="914400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5720" rIns="274320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901" y="1428461"/>
            <a:ext cx="4138349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3"/>
            <a:ext cx="8610600" cy="91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1"/>
            <a:ext cx="403571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144027"/>
            <a:ext cx="4035715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906" y="1428461"/>
            <a:ext cx="404234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5906" y="2144027"/>
            <a:ext cx="4042344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1"/>
            <a:ext cx="8610600" cy="919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0" y="61045"/>
            <a:ext cx="9144000" cy="300904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0"/>
            <a:ext cx="8610600" cy="3435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04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E1321-44AC-41DE-A95C-BD8B242901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41466" y="4510085"/>
            <a:ext cx="155905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8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.wright@dec.ny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Findley Lake Water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Melanie Wright, P.E.</a:t>
            </a:r>
          </a:p>
          <a:p>
            <a:r>
              <a:rPr lang="en-US"/>
              <a:t>NYSDEC Division of Water, Region 9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September 19, 2022</a:t>
            </a:r>
          </a:p>
        </p:txBody>
      </p:sp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Loading from Septic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TMDL assumption: Within 50’ of the shoreline, 100% of septic systems are “short circuiting.” Between 50’ and 250’, 50% are short circuiting.</a:t>
            </a:r>
          </a:p>
          <a:p>
            <a:pPr marL="628650" lvl="1" indent="-457200"/>
            <a:r>
              <a:rPr lang="en-US" sz="1600" dirty="0">
                <a:latin typeface="Arial"/>
                <a:cs typeface="Arial"/>
              </a:rPr>
              <a:t>Definition: </a:t>
            </a:r>
            <a:r>
              <a:rPr lang="en-US" sz="1600" i="1" dirty="0">
                <a:latin typeface="Arial"/>
                <a:cs typeface="Arial"/>
              </a:rPr>
              <a:t>Systems in close proximity to surface waters where there is limited opportunity for phosphorus adsorption to take place.</a:t>
            </a:r>
          </a:p>
          <a:p>
            <a:pPr marL="628650" lvl="1" indent="-457200"/>
            <a:endParaRPr lang="en-US" sz="1800" i="1" dirty="0">
              <a:latin typeface="Arial"/>
              <a:cs typeface="Arial"/>
            </a:endParaRPr>
          </a:p>
          <a:p>
            <a:pPr marL="628650" lvl="1" indent="-457200"/>
            <a:endParaRPr lang="en-US" sz="1800" i="1" dirty="0">
              <a:latin typeface="Arial"/>
              <a:cs typeface="Arial"/>
            </a:endParaRPr>
          </a:p>
          <a:p>
            <a:pPr marL="628650" lvl="1" indent="-457200"/>
            <a:endParaRPr lang="en-US" sz="1800" i="1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Enhanced treatment for phosphorus may be feasible. Costs and parcel sizes may be limiting factors.</a:t>
            </a: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4D720-9A36-4AB3-9EC1-D13018E83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9" b="9188"/>
          <a:stretch/>
        </p:blipFill>
        <p:spPr>
          <a:xfrm>
            <a:off x="1133475" y="2731387"/>
            <a:ext cx="6877050" cy="12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TMDL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A9D89-7874-4E26-BCC6-474409B4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9" y="1209355"/>
            <a:ext cx="7894922" cy="3223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68E771-FCC5-41FE-9175-D0F6394FA7F1}"/>
              </a:ext>
            </a:extLst>
          </p:cNvPr>
          <p:cNvSpPr/>
          <p:nvPr/>
        </p:nvSpPr>
        <p:spPr>
          <a:xfrm>
            <a:off x="643590" y="2276061"/>
            <a:ext cx="7665524" cy="250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D3E92-3E52-46C9-9458-488B10FE6509}"/>
              </a:ext>
            </a:extLst>
          </p:cNvPr>
          <p:cNvSpPr/>
          <p:nvPr/>
        </p:nvSpPr>
        <p:spPr>
          <a:xfrm>
            <a:off x="7056783" y="2276061"/>
            <a:ext cx="1252331" cy="250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2FA8F-8045-499B-9CA9-39F0D65707C0}"/>
              </a:ext>
            </a:extLst>
          </p:cNvPr>
          <p:cNvSpPr/>
          <p:nvPr/>
        </p:nvSpPr>
        <p:spPr>
          <a:xfrm>
            <a:off x="7082421" y="1307507"/>
            <a:ext cx="1252331" cy="4358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Recommendation for phosphorus loading from septic systems (pg. 21):</a:t>
            </a:r>
          </a:p>
          <a:p>
            <a:pPr marL="628650" lvl="1" indent="-457200"/>
            <a:r>
              <a:rPr lang="en-US" sz="1800" b="0" i="1" u="none" strike="noStrike" baseline="0" dirty="0"/>
              <a:t>“Due to the fact that septic systems are a major source of loading in the Findley Lake Watershed, restoration depends on elimination of that source. A systematic approach, such as </a:t>
            </a:r>
            <a:r>
              <a:rPr lang="en-US" sz="1800" b="0" i="1" u="sng" strike="noStrike" baseline="0" dirty="0"/>
              <a:t>the formation of a sanitary sewer district and discharge of treated wastewater outside of the watershed</a:t>
            </a:r>
            <a:r>
              <a:rPr lang="en-US" sz="1800" b="0" i="1" u="none" strike="noStrike" baseline="0" dirty="0"/>
              <a:t>, is essential to achieving the load reductions specified above.”</a:t>
            </a:r>
          </a:p>
          <a:p>
            <a:pPr marL="628650" lvl="1" indent="-457200"/>
            <a:r>
              <a:rPr lang="en-US" sz="1800" dirty="0"/>
              <a:t>Interim recommendation: </a:t>
            </a:r>
            <a:r>
              <a:rPr lang="en-US" sz="1800" i="1" dirty="0"/>
              <a:t>“A surveying and testing program should be implemented to document the location of septic systems and verify failing systems requiring replacement.”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Chautauqua County Health Department’s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Septic system inspection program and repair/replacement mandates.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Septic System Replacement Fund oversight.</a:t>
            </a:r>
          </a:p>
          <a:p>
            <a:pPr marL="628650" lvl="1" indent="-457200"/>
            <a:r>
              <a:rPr lang="en-US" sz="1800" dirty="0"/>
              <a:t>Findley Lake is a qualifying area due to documented impairment.</a:t>
            </a:r>
          </a:p>
          <a:p>
            <a:pPr marL="628650" lvl="1" indent="-457200"/>
            <a:r>
              <a:rPr lang="en-US" sz="1800" dirty="0"/>
              <a:t>Reimbursement of 50% of replacement costs, up to $10,000.</a:t>
            </a:r>
          </a:p>
          <a:p>
            <a:pPr marL="628650" lvl="1" indent="-457200"/>
            <a:r>
              <a:rPr lang="en-US" sz="1800" dirty="0"/>
              <a:t>Installation of enhanced treatment technologies qualifies.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0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C6FA-9538-42E4-ADA0-B36EC701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In-Waterbody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A8E9B-CFC4-4C30-BC70-3F767705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In-waterbody treatments may be effective to reduce internal phosphorus loading.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Treatments may be expensive and would require permits from DEC.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Funding is available through DEC’s NPS planning grant and WQIP for aeration systems, hypolimnetic withdrawal, and dredging.</a:t>
            </a:r>
          </a:p>
          <a:p>
            <a:pPr marL="514350" lvl="1" indent="-342900"/>
            <a:r>
              <a:rPr lang="en-US" sz="1800" dirty="0"/>
              <a:t>Requires documentation prepared by a qualified professional that identifies significant internal loading.</a:t>
            </a:r>
          </a:p>
        </p:txBody>
      </p:sp>
    </p:spTree>
    <p:extLst>
      <p:ext uri="{BB962C8B-B14F-4D97-AF65-F5344CB8AC3E}">
        <p14:creationId xmlns:p14="http://schemas.microsoft.com/office/powerpoint/2010/main" val="228989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Phosphorus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Pieces of the puzzle. A multi-faceted approach </a:t>
            </a:r>
            <a:br>
              <a:rPr lang="en-US" sz="2200" dirty="0"/>
            </a:br>
            <a:r>
              <a:rPr lang="en-US" sz="2200" dirty="0"/>
              <a:t>is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Control of agricultural runoff via management </a:t>
            </a:r>
            <a:br>
              <a:rPr lang="en-US" sz="2200" dirty="0"/>
            </a:br>
            <a:r>
              <a:rPr lang="en-US" sz="2200" dirty="0"/>
              <a:t>practices.</a:t>
            </a:r>
          </a:p>
          <a:p>
            <a:pPr marL="628650" lvl="1" indent="-457200"/>
            <a:r>
              <a:rPr lang="en-US" sz="1900" dirty="0"/>
              <a:t>DEC CAFO program</a:t>
            </a:r>
          </a:p>
          <a:p>
            <a:pPr marL="628650" lvl="1" indent="-457200"/>
            <a:r>
              <a:rPr lang="en-US" sz="1900" dirty="0"/>
              <a:t>Agricultural Environmental Management (AEM) program – Chautauqua County SWCD.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Town applied for several DEC grants this year to fund studies on surface runoff, sediment loading caused by failing/undersized culverts, and in-lake control of nutrients.</a:t>
            </a:r>
          </a:p>
          <a:p>
            <a:pPr marL="628650" lvl="1" indent="-457200"/>
            <a:r>
              <a:rPr lang="en-US" sz="1900" dirty="0"/>
              <a:t>Awards will be announced in December.</a:t>
            </a: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BAEA-735B-4BEE-8B66-6678A5FC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14" y="428163"/>
            <a:ext cx="2750858" cy="25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A99-1180-4092-AD55-764680C8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Quality Improvement Program (WQIP)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B906E-3475-4619-BF0B-9693122F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28461"/>
            <a:ext cx="8610600" cy="3435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DEC grant program</a:t>
            </a:r>
          </a:p>
          <a:p>
            <a:pPr marL="514350" lvl="1" indent="-342900"/>
            <a:r>
              <a:rPr lang="en-US" sz="2000" dirty="0"/>
              <a:t>Applications typically accepted from May to July.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“Municipal Systems to Serve Multiple Properties with Inadequate On-site Septic Systems” is a high priority funding category as of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Awards up to $10M, with 25% required match.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100% of phosphorus loading from septic systems must be eliminated to meet the TMDL goals. </a:t>
            </a:r>
            <a:endParaRPr lang="en-US" sz="2600" dirty="0"/>
          </a:p>
          <a:p>
            <a:pPr marL="628650" lvl="1" indent="-457200"/>
            <a:r>
              <a:rPr lang="en-US" sz="1900" dirty="0">
                <a:latin typeface="Arial"/>
                <a:cs typeface="Arial"/>
              </a:rPr>
              <a:t>May or may not be feasible without sewering the lake.</a:t>
            </a:r>
          </a:p>
          <a:p>
            <a:pPr marL="628650" lvl="1" indent="-457200"/>
            <a:r>
              <a:rPr lang="en-US" sz="1900" dirty="0">
                <a:latin typeface="Arial"/>
                <a:cs typeface="Arial"/>
              </a:rPr>
              <a:t>DEC cannot mandate that the Town install sewers.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Phosphorus reduction will have many benefits.</a:t>
            </a:r>
          </a:p>
          <a:p>
            <a:pPr marL="628650" lvl="1" indent="-457200"/>
            <a:r>
              <a:rPr lang="en-US" sz="1900" dirty="0">
                <a:latin typeface="Arial"/>
                <a:cs typeface="Arial"/>
              </a:rPr>
              <a:t>Improved water quality and aesthetics for recreational purposes</a:t>
            </a:r>
          </a:p>
          <a:p>
            <a:pPr marL="628650" lvl="1" indent="-457200"/>
            <a:r>
              <a:rPr lang="en-US" sz="1900" dirty="0">
                <a:latin typeface="Arial"/>
                <a:cs typeface="Arial"/>
              </a:rPr>
              <a:t>Maintaining the lake’s value for tourism</a:t>
            </a:r>
          </a:p>
          <a:p>
            <a:pPr marL="628650" lvl="1" indent="-457200"/>
            <a:r>
              <a:rPr lang="en-US" sz="1900" dirty="0">
                <a:latin typeface="Arial"/>
                <a:cs typeface="Arial"/>
              </a:rPr>
              <a:t>Reduced danger to pets and kids from potential HAB toxins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 Questions?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760186" cy="342293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dirty="0"/>
              <a:t>Melanie Wright, P.E.</a:t>
            </a:r>
          </a:p>
          <a:p>
            <a:pPr marL="0" lvl="1" indent="0">
              <a:buNone/>
            </a:pPr>
            <a:r>
              <a:rPr lang="en-US" sz="1800" dirty="0"/>
              <a:t>Professional Environmental Engineer 1</a:t>
            </a:r>
          </a:p>
          <a:p>
            <a:pPr marL="0" lvl="1" indent="0">
              <a:buNone/>
            </a:pPr>
            <a:r>
              <a:rPr lang="en-US" sz="1800" dirty="0"/>
              <a:t>NYSDEC Region 9 Division of Water</a:t>
            </a:r>
          </a:p>
          <a:p>
            <a:pPr marL="0" lvl="1" indent="0">
              <a:buNone/>
            </a:pPr>
            <a:r>
              <a:rPr lang="en-US" sz="1800" dirty="0"/>
              <a:t>700 Delaware Avenue, Buffalo, NY 14209</a:t>
            </a:r>
          </a:p>
          <a:p>
            <a:pPr marL="0" lvl="1" indent="0">
              <a:buNone/>
            </a:pPr>
            <a:r>
              <a:rPr lang="en-US" sz="1800" dirty="0">
                <a:hlinkClick r:id="rId2"/>
              </a:rPr>
              <a:t>melanie.wright@dec.ny.gov</a:t>
            </a:r>
            <a:r>
              <a:rPr lang="en-US" sz="1800" dirty="0"/>
              <a:t>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Connect with us:</a:t>
            </a:r>
            <a:br>
              <a:rPr lang="en-US" sz="1800" b="1" dirty="0"/>
            </a:br>
            <a:r>
              <a:rPr lang="en-US" sz="1800" dirty="0"/>
              <a:t>Facebook: www.facebook.com/NYSDEC</a:t>
            </a:r>
            <a:br>
              <a:rPr lang="en-US" sz="1800" dirty="0"/>
            </a:br>
            <a:r>
              <a:rPr lang="en-US" sz="1800" dirty="0"/>
              <a:t>Twitter: twitter.com/NYSDEC</a:t>
            </a:r>
            <a:br>
              <a:rPr lang="en-US" sz="1800" dirty="0"/>
            </a:br>
            <a:r>
              <a:rPr lang="en-US" sz="1800" dirty="0"/>
              <a:t>Flickr: www.flickr.com/photos/nysdec</a:t>
            </a:r>
          </a:p>
        </p:txBody>
      </p:sp>
    </p:spTree>
    <p:extLst>
      <p:ext uri="{BB962C8B-B14F-4D97-AF65-F5344CB8AC3E}">
        <p14:creationId xmlns:p14="http://schemas.microsoft.com/office/powerpoint/2010/main" val="24762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68E-BD00-465E-A006-241F4EB7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DEC’s Regulatory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00C4-5217-4ACE-985F-8ABEDDAA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DEC monitors and evaluates water quality in lakes and streams across the state.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96406-DA1B-416D-AFEA-E6E11985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2" y="2445626"/>
            <a:ext cx="7800335" cy="1962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3C1C7-DFB7-4397-A3A9-CAAF1E1C9B15}"/>
              </a:ext>
            </a:extLst>
          </p:cNvPr>
          <p:cNvSpPr txBox="1"/>
          <p:nvPr/>
        </p:nvSpPr>
        <p:spPr>
          <a:xfrm>
            <a:off x="778425" y="409677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1DC72-3D69-44AD-B89E-84BA691C4D4E}"/>
              </a:ext>
            </a:extLst>
          </p:cNvPr>
          <p:cNvSpPr txBox="1"/>
          <p:nvPr/>
        </p:nvSpPr>
        <p:spPr>
          <a:xfrm>
            <a:off x="3083606" y="4079686"/>
            <a:ext cx="148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Contact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6A0D4-3138-4E49-B6BC-567961D7AEFA}"/>
              </a:ext>
            </a:extLst>
          </p:cNvPr>
          <p:cNvSpPr txBox="1"/>
          <p:nvPr/>
        </p:nvSpPr>
        <p:spPr>
          <a:xfrm>
            <a:off x="5605992" y="4062594"/>
            <a:ext cx="1488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Value = 20 µg/L</a:t>
            </a:r>
          </a:p>
        </p:txBody>
      </p:sp>
    </p:spTree>
    <p:extLst>
      <p:ext uri="{BB962C8B-B14F-4D97-AF65-F5344CB8AC3E}">
        <p14:creationId xmlns:p14="http://schemas.microsoft.com/office/powerpoint/2010/main" val="18261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71949"/>
            <a:ext cx="2629122" cy="1216741"/>
          </a:xfrm>
        </p:spPr>
        <p:txBody>
          <a:bodyPr>
            <a:normAutofit/>
          </a:bodyPr>
          <a:lstStyle/>
          <a:p>
            <a:r>
              <a:rPr lang="en-US" dirty="0"/>
              <a:t>Water Quality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828800"/>
            <a:ext cx="2629120" cy="28390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Citizens Statewide Lake Assessment Program (CSLAP) volunteer program through DEC and NYSFOLA.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DEC monitors lakes that are not in the CSLAP program every five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Data is available online through the Water Monitoring Data Portal.</a:t>
            </a:r>
          </a:p>
          <a:p>
            <a:pPr marL="0" lvl="1" indent="0">
              <a:buNone/>
            </a:pPr>
            <a:endParaRPr lang="en-US" sz="1500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A6321-694A-4C48-8FE0-682FEE3A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96" y="827458"/>
            <a:ext cx="43053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71949"/>
            <a:ext cx="2629122" cy="1216741"/>
          </a:xfrm>
        </p:spPr>
        <p:txBody>
          <a:bodyPr>
            <a:normAutofit/>
          </a:bodyPr>
          <a:lstStyle/>
          <a:p>
            <a:r>
              <a:rPr lang="en-US" dirty="0"/>
              <a:t>2020 CSLAP Report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08DB0-83D6-4425-BD3B-B3230C88B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9" t="6318" r="2664" b="13067"/>
          <a:stretch/>
        </p:blipFill>
        <p:spPr>
          <a:xfrm>
            <a:off x="3671702" y="426884"/>
            <a:ext cx="5295094" cy="430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364D2-056F-4D83-A51C-11D064FA3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3" b="61755"/>
          <a:stretch/>
        </p:blipFill>
        <p:spPr>
          <a:xfrm>
            <a:off x="269536" y="2048440"/>
            <a:ext cx="3063441" cy="560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89F9C7-B710-4AAC-90AA-403BDE38C3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14" r="761" b="1079"/>
          <a:stretch/>
        </p:blipFill>
        <p:spPr>
          <a:xfrm>
            <a:off x="287447" y="2608847"/>
            <a:ext cx="3065979" cy="47194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BD565F-BCC4-49D4-B3A4-F034327666D6}"/>
              </a:ext>
            </a:extLst>
          </p:cNvPr>
          <p:cNvSpPr/>
          <p:nvPr/>
        </p:nvSpPr>
        <p:spPr>
          <a:xfrm>
            <a:off x="2538632" y="2599479"/>
            <a:ext cx="780548" cy="471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1A608-43C0-4819-AF8E-DD10CA5388DE}"/>
              </a:ext>
            </a:extLst>
          </p:cNvPr>
          <p:cNvSpPr txBox="1"/>
          <p:nvPr/>
        </p:nvSpPr>
        <p:spPr>
          <a:xfrm>
            <a:off x="287446" y="3315768"/>
            <a:ext cx="271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CSLAP reports are available for download on DEC’s website.</a:t>
            </a:r>
          </a:p>
        </p:txBody>
      </p:sp>
    </p:spTree>
    <p:extLst>
      <p:ext uri="{BB962C8B-B14F-4D97-AF65-F5344CB8AC3E}">
        <p14:creationId xmlns:p14="http://schemas.microsoft.com/office/powerpoint/2010/main" val="40874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71949"/>
            <a:ext cx="2629122" cy="1216741"/>
          </a:xfrm>
        </p:spPr>
        <p:txBody>
          <a:bodyPr>
            <a:normAutofit/>
          </a:bodyPr>
          <a:lstStyle/>
          <a:p>
            <a:r>
              <a:rPr lang="en-US"/>
              <a:t>Water Quality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688690"/>
            <a:ext cx="2629120" cy="297917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Findley Lake’s best use is primary contact recreation (swimming).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The lake is impaired for primary contact recreation based on CLSAP data (phosphorus &gt; 20 µg/L).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Fact sheet is available online through </a:t>
            </a:r>
            <a:br>
              <a:rPr lang="en-US" sz="1700" dirty="0"/>
            </a:br>
            <a:r>
              <a:rPr lang="en-US" sz="1700" dirty="0"/>
              <a:t>DECinfo Locator.</a:t>
            </a:r>
          </a:p>
          <a:p>
            <a:pPr lvl="1"/>
            <a:endParaRPr lang="en-US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647B1-2F46-4A4A-A909-52E5960EF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09"/>
          <a:stretch/>
        </p:blipFill>
        <p:spPr>
          <a:xfrm>
            <a:off x="4054396" y="803271"/>
            <a:ext cx="4514498" cy="2286831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932D0-B027-4095-BD63-11D9596D52F1}"/>
              </a:ext>
            </a:extLst>
          </p:cNvPr>
          <p:cNvSpPr/>
          <p:nvPr/>
        </p:nvSpPr>
        <p:spPr>
          <a:xfrm>
            <a:off x="4045850" y="2503918"/>
            <a:ext cx="4514498" cy="585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2F522-3415-48BD-AEA7-AFBEA4941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950" y="3324961"/>
            <a:ext cx="4782628" cy="11621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6DAF0E-F360-40E8-B635-91B3C9E2CE12}"/>
              </a:ext>
            </a:extLst>
          </p:cNvPr>
          <p:cNvSpPr/>
          <p:nvPr/>
        </p:nvSpPr>
        <p:spPr>
          <a:xfrm>
            <a:off x="3925950" y="4139402"/>
            <a:ext cx="4782628" cy="347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5" y="471949"/>
            <a:ext cx="2726523" cy="1216741"/>
          </a:xfrm>
        </p:spPr>
        <p:txBody>
          <a:bodyPr>
            <a:normAutofit/>
          </a:bodyPr>
          <a:lstStyle/>
          <a:p>
            <a:r>
              <a:rPr lang="en-US" sz="2200" dirty="0"/>
              <a:t>Long-term Phosphorus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828800"/>
            <a:ext cx="2629120" cy="2839064"/>
          </a:xfrm>
        </p:spPr>
        <p:txBody>
          <a:bodyPr>
            <a:normAutofit/>
          </a:bodyPr>
          <a:lstStyle/>
          <a:p>
            <a:r>
              <a:rPr lang="en-US" sz="2200" dirty="0"/>
              <a:t>No meaningful statistical change in long-term surface or deep phosphorus concentrations since 1986.</a:t>
            </a:r>
          </a:p>
          <a:p>
            <a:pPr marL="0" lvl="1" indent="0">
              <a:buNone/>
            </a:pPr>
            <a:endParaRPr lang="en-US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74433-47A5-4DE7-91F0-040E372FC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38" y="940650"/>
            <a:ext cx="4776215" cy="3259766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A22EA-36A4-4D74-B855-7CDE70E16FC4}"/>
              </a:ext>
            </a:extLst>
          </p:cNvPr>
          <p:cNvSpPr txBox="1"/>
          <p:nvPr/>
        </p:nvSpPr>
        <p:spPr>
          <a:xfrm>
            <a:off x="4161802" y="4383993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2020 CSLAP Report</a:t>
            </a:r>
          </a:p>
        </p:txBody>
      </p:sp>
    </p:spTree>
    <p:extLst>
      <p:ext uri="{BB962C8B-B14F-4D97-AF65-F5344CB8AC3E}">
        <p14:creationId xmlns:p14="http://schemas.microsoft.com/office/powerpoint/2010/main" val="61411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71949"/>
            <a:ext cx="3826763" cy="1257452"/>
          </a:xfrm>
        </p:spPr>
        <p:txBody>
          <a:bodyPr>
            <a:normAutofit/>
          </a:bodyPr>
          <a:lstStyle/>
          <a:p>
            <a:r>
              <a:rPr lang="en-US"/>
              <a:t>Harmful Algal Blooms (HABs)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8" y="1828800"/>
            <a:ext cx="3826763" cy="28390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Harmful Algal Blooms were documented in the lake in 2020 and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HABs are likely triggered by a combination of water and environmental conditions: </a:t>
            </a:r>
            <a:r>
              <a:rPr lang="en-US" sz="1500" u="sng" dirty="0"/>
              <a:t>excess nutrients (phosphorus and nitrogen)</a:t>
            </a:r>
            <a:r>
              <a:rPr lang="en-US" sz="1500" dirty="0"/>
              <a:t>, lots of sunlight, low-water or low-flow conditions, calm water, and warm temperatures.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Can produce toxins that can cause illnesses or be fatal to pets and children.</a:t>
            </a:r>
          </a:p>
          <a:p>
            <a:pPr marL="0" lvl="1" indent="0">
              <a:buNone/>
            </a:pPr>
            <a:endParaRPr lang="en-US" sz="1500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5143500"/>
          </a:xfrm>
          <a:prstGeom prst="rect">
            <a:avLst/>
          </a:prstGeom>
          <a:solidFill>
            <a:srgbClr val="816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63474"/>
            <a:ext cx="3634740" cy="2057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C0EE2-E57B-4BD4-9CD6-827F6A35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76" y="847992"/>
            <a:ext cx="3154680" cy="1088364"/>
          </a:xfrm>
          <a:prstGeom prst="rect">
            <a:avLst/>
          </a:prstGeom>
        </p:spPr>
      </p:pic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2633472"/>
            <a:ext cx="3634740" cy="2057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00397A-CD55-48ED-A35E-124CFB6F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76" y="3133763"/>
            <a:ext cx="3154680" cy="10568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137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2008 TMDL (Total Maximum Daily Load)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Watershed-based approach that outlines a strategy to improve water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TMDL for Phosphorus in Findley Lake</a:t>
            </a:r>
            <a:r>
              <a:rPr lang="en-US" dirty="0"/>
              <a:t> published Sept. 2008.</a:t>
            </a:r>
          </a:p>
          <a:p>
            <a:pPr marL="514350" lvl="1" indent="-342900"/>
            <a:r>
              <a:rPr lang="en-US" sz="2000" dirty="0"/>
              <a:t>Available on DEC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TMDL documents:</a:t>
            </a:r>
          </a:p>
          <a:p>
            <a:pPr marL="514350" lvl="1" indent="-342900"/>
            <a:r>
              <a:rPr lang="en-US" sz="2000" dirty="0"/>
              <a:t>Pollutant sources and loads</a:t>
            </a:r>
          </a:p>
          <a:p>
            <a:pPr marL="514350" lvl="1" indent="-342900"/>
            <a:r>
              <a:rPr lang="en-US" sz="2000" dirty="0"/>
              <a:t>Allowable pollutant levels</a:t>
            </a:r>
          </a:p>
          <a:p>
            <a:pPr marL="514350" lvl="1" indent="-342900"/>
            <a:r>
              <a:rPr lang="en-US" sz="2000" dirty="0"/>
              <a:t>Actions that will improve water quality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6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lvl="1" indent="0">
              <a:buNone/>
            </a:pPr>
            <a:r>
              <a:rPr lang="en-US" dirty="0">
                <a:latin typeface="Arial"/>
                <a:cs typeface="Arial"/>
              </a:rPr>
              <a:t>Phosphorus sources: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>
                <a:latin typeface="Arial"/>
                <a:cs typeface="Arial"/>
              </a:rPr>
              <a:t>Estimated using modeling software.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Uses 2000 Census population data </a:t>
            </a:r>
          </a:p>
          <a:p>
            <a:pPr marL="171450" lvl="2" indent="0">
              <a:buNone/>
            </a:pPr>
            <a:r>
              <a:rPr lang="en-US" sz="1600" dirty="0">
                <a:latin typeface="Arial"/>
                <a:cs typeface="Arial"/>
              </a:rPr>
              <a:t>   and 2007 land use </a:t>
            </a:r>
            <a:r>
              <a:rPr lang="en-US" sz="1600">
                <a:latin typeface="Arial"/>
                <a:cs typeface="Arial"/>
              </a:rPr>
              <a:t>and water quality data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lvl="1"/>
            <a:r>
              <a:rPr lang="en-US" sz="1800" i="1" dirty="0">
                <a:latin typeface="Arial"/>
                <a:cs typeface="Arial"/>
              </a:rPr>
              <a:t>Note that internal loading was not </a:t>
            </a:r>
            <a:br>
              <a:rPr lang="en-US" sz="1800" i="1" dirty="0"/>
            </a:br>
            <a:r>
              <a:rPr lang="en-US" sz="1800" i="1" dirty="0">
                <a:latin typeface="Arial"/>
                <a:cs typeface="Arial"/>
              </a:rPr>
              <a:t>considered in the analysis.</a:t>
            </a:r>
          </a:p>
          <a:p>
            <a:pPr marL="0" lvl="1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3149D-AF95-4541-A933-0CC0C83E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31" y="809907"/>
            <a:ext cx="3862863" cy="3523685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94FB1AD-34FE-4DAC-9FEC-FABC48ED42F8}"/>
              </a:ext>
            </a:extLst>
          </p:cNvPr>
          <p:cNvSpPr/>
          <p:nvPr/>
        </p:nvSpPr>
        <p:spPr>
          <a:xfrm>
            <a:off x="4871104" y="2811867"/>
            <a:ext cx="1645633" cy="1575603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dley Lake Water Quality DEC Sept 2022" id="{A3BCED3E-7C9E-4AC2-91B6-F70121D48C33}" vid="{E8F812A4-E40B-4FE1-98D8-92FC87A6E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1320E81B9B748B305202A2FB82816" ma:contentTypeVersion="4" ma:contentTypeDescription="Create a new document." ma:contentTypeScope="" ma:versionID="fde3fc90af4eac477286a8b1aaf3f112">
  <xsd:schema xmlns:xsd="http://www.w3.org/2001/XMLSchema" xmlns:xs="http://www.w3.org/2001/XMLSchema" xmlns:p="http://schemas.microsoft.com/office/2006/metadata/properties" xmlns:ns2="0119cb91-a6ca-4cca-bbb9-26ed1d827847" xmlns:ns3="6f6ad521-03a9-4c3f-a0c8-12cdf6d82bfc" targetNamespace="http://schemas.microsoft.com/office/2006/metadata/properties" ma:root="true" ma:fieldsID="3f4fc07f3ddcd5d2d765ef01a392a9ac" ns2:_="" ns3:_="">
    <xsd:import namespace="0119cb91-a6ca-4cca-bbb9-26ed1d827847"/>
    <xsd:import namespace="6f6ad521-03a9-4c3f-a0c8-12cdf6d82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9cb91-a6ca-4cca-bbb9-26ed1d82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ad521-03a9-4c3f-a0c8-12cdf6d82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BDDBCC-C3A7-4F83-B18A-F51C56468C44}">
  <ds:schemaRefs>
    <ds:schemaRef ds:uri="0119cb91-a6ca-4cca-bbb9-26ed1d827847"/>
    <ds:schemaRef ds:uri="6f6ad521-03a9-4c3f-a0c8-12cdf6d82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921FE8-F988-4EE3-B5BC-1ED4A3704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E3480-7185-4B16-BDA2-FBE276A53C8C}">
  <ds:schemaRefs>
    <ds:schemaRef ds:uri="0119cb91-a6ca-4cca-bbb9-26ed1d827847"/>
    <ds:schemaRef ds:uri="6f6ad521-03a9-4c3f-a0c8-12cdf6d82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902</Words>
  <Application>Microsoft Office PowerPoint</Application>
  <PresentationFormat>On-screen Show (16:9)</PresentationFormat>
  <Paragraphs>111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Findley Lake Water Quality</vt:lpstr>
      <vt:lpstr>DEC’s Regulatory Role</vt:lpstr>
      <vt:lpstr>Water Quality Monitoring</vt:lpstr>
      <vt:lpstr>2020 CSLAP Report</vt:lpstr>
      <vt:lpstr>Water Quality Assessment</vt:lpstr>
      <vt:lpstr>Long-term Phosphorus Trends</vt:lpstr>
      <vt:lpstr>Harmful Algal Blooms (HABs)</vt:lpstr>
      <vt:lpstr>2008 TMDL (Total Maximum Daily Load)</vt:lpstr>
      <vt:lpstr>TMDL</vt:lpstr>
      <vt:lpstr>Phosphorus Loading from Septic Systems</vt:lpstr>
      <vt:lpstr>TMDL</vt:lpstr>
      <vt:lpstr>TMDL</vt:lpstr>
      <vt:lpstr>Chautauqua County Health Department’s Role</vt:lpstr>
      <vt:lpstr>In-Waterbody Treatments</vt:lpstr>
      <vt:lpstr>Other Phosphorus Sources</vt:lpstr>
      <vt:lpstr>Water Quality Improvement Program (WQIP)</vt:lpstr>
      <vt:lpstr>Conclusions</vt:lpstr>
      <vt:lpstr>Thank you! Questions?</vt:lpstr>
    </vt:vector>
  </TitlesOfParts>
  <Company>NYSDEC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Background PowerPoint Template</dc:title>
  <dc:creator>Mark Kerwin</dc:creator>
  <cp:lastModifiedBy>Wright, Melanie A (DEC)</cp:lastModifiedBy>
  <cp:revision>2</cp:revision>
  <dcterms:created xsi:type="dcterms:W3CDTF">2014-12-29T19:17:53Z</dcterms:created>
  <dcterms:modified xsi:type="dcterms:W3CDTF">2022-09-19T18:55:27Z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0x0101003DC1320E81B9B748B305202A2FB82816</vt:lpwstr>
  </property>
</Properties>
</file>